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299" r:id="rId4"/>
    <p:sldId id="302" r:id="rId5"/>
    <p:sldId id="303" r:id="rId6"/>
    <p:sldId id="304" r:id="rId7"/>
    <p:sldId id="288" r:id="rId8"/>
    <p:sldId id="307" r:id="rId9"/>
    <p:sldId id="310" r:id="rId10"/>
    <p:sldId id="309" r:id="rId11"/>
    <p:sldId id="317" r:id="rId12"/>
    <p:sldId id="311" r:id="rId13"/>
    <p:sldId id="308" r:id="rId14"/>
    <p:sldId id="313" r:id="rId15"/>
    <p:sldId id="314" r:id="rId16"/>
    <p:sldId id="312" r:id="rId17"/>
    <p:sldId id="315" r:id="rId18"/>
    <p:sldId id="316" r:id="rId19"/>
    <p:sldId id="289" r:id="rId20"/>
    <p:sldId id="318" r:id="rId21"/>
    <p:sldId id="305" r:id="rId22"/>
    <p:sldId id="306" r:id="rId23"/>
    <p:sldId id="319" r:id="rId24"/>
    <p:sldId id="301" r:id="rId25"/>
    <p:sldId id="322" r:id="rId26"/>
    <p:sldId id="320" r:id="rId27"/>
    <p:sldId id="321" r:id="rId28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6D64"/>
    <a:srgbClr val="8D8B8F"/>
    <a:srgbClr val="414042"/>
    <a:srgbClr val="7EBC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98A35A-532C-4C58-9B6D-934688C053C7}" v="33" dt="2024-07-11T18:45:44.6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4" autoAdjust="0"/>
    <p:restoredTop sz="77845" autoAdjust="0"/>
  </p:normalViewPr>
  <p:slideViewPr>
    <p:cSldViewPr snapToGrid="0">
      <p:cViewPr varScale="1">
        <p:scale>
          <a:sx n="72" d="100"/>
          <a:sy n="72" d="100"/>
        </p:scale>
        <p:origin x="576" y="39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557F64C-D674-480C-A3FA-2047928D933B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5FAB11D-5691-45C0-8AA8-D77DFDEE4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27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1135CE2-08CF-4950-8C31-F19BC60BDAC2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C7F3114-BC93-41B6-A48E-F5457820F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542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F3114-BC93-41B6-A48E-F5457820F4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26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Might require 2 days – planning first day, and get to it/clean-up the second day?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F3114-BC93-41B6-A48E-F5457820F4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8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cells fit in with standards?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7F3114-BC93-41B6-A48E-F5457820F4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949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Futura PT Bold" panose="020B090202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6AECA-EDDC-48A4-82C0-F78037C5C22E}" type="datetimeFigureOut">
              <a:rPr lang="en-US" smtClean="0"/>
              <a:pPr/>
              <a:t>7/11/2024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B766-2C14-45E2-A9BB-8DBBBB9673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454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6AECA-EDDC-48A4-82C0-F78037C5C22E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B766-2C14-45E2-A9BB-8DBBBB967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758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6AECA-EDDC-48A4-82C0-F78037C5C22E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B766-2C14-45E2-A9BB-8DBBBB967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848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6AECA-EDDC-48A4-82C0-F78037C5C22E}" type="datetimeFigureOut">
              <a:rPr lang="en-US" smtClean="0"/>
              <a:pPr/>
              <a:t>7/11/2024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B766-2C14-45E2-A9BB-8DBBBB9673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716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6AECA-EDDC-48A4-82C0-F78037C5C22E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B766-2C14-45E2-A9BB-8DBBBB967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500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6AECA-EDDC-48A4-82C0-F78037C5C22E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B766-2C14-45E2-A9BB-8DBBBB967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371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6AECA-EDDC-48A4-82C0-F78037C5C22E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B766-2C14-45E2-A9BB-8DBBBB967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53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6AECA-EDDC-48A4-82C0-F78037C5C22E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B766-2C14-45E2-A9BB-8DBBBB967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268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6AECA-EDDC-48A4-82C0-F78037C5C22E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B766-2C14-45E2-A9BB-8DBBBB967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693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6AECA-EDDC-48A4-82C0-F78037C5C22E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B766-2C14-45E2-A9BB-8DBBBB967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49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6AECA-EDDC-48A4-82C0-F78037C5C22E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1B766-2C14-45E2-A9BB-8DBBBB967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6AECA-EDDC-48A4-82C0-F78037C5C22E}" type="datetimeFigureOut">
              <a:rPr lang="en-US" smtClean="0"/>
              <a:pPr/>
              <a:t>7/11/2024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1B766-2C14-45E2-A9BB-8DBBBB9673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061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Futura PT Bold" panose="020B090202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Futura PT Bold" panose="020B09020202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Futura PT Book" panose="020B05020202040203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Futura PT Book" panose="020B05020202040203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Futura PT Book" panose="020B05020202040203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Futura PT Book" panose="020B05020202040203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p.tourit.etx.asu.edu/v1fshqa2/zei0ovd8bo4wkj5/index.htm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3450" y="1914525"/>
            <a:ext cx="10382250" cy="1595438"/>
          </a:xfrm>
        </p:spPr>
        <p:txBody>
          <a:bodyPr>
            <a:normAutofit fontScale="90000"/>
          </a:bodyPr>
          <a:lstStyle/>
          <a:p>
            <a:r>
              <a:rPr lang="en-US" sz="7200" dirty="0"/>
              <a:t>Teacher Workshop 2024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560387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Futura PT Book" panose="020B0502020204020303" pitchFamily="34" charset="0"/>
              </a:rPr>
              <a:t>Western Lake Superior Sanitary District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720000"/>
            <a:ext cx="12192000" cy="600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353050" y="5481875"/>
            <a:ext cx="1095375" cy="1095375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667500" y="5481874"/>
            <a:ext cx="1095375" cy="1095375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953375" y="5481873"/>
            <a:ext cx="1095375" cy="1095375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39250" y="5481872"/>
            <a:ext cx="1095375" cy="1095375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525125" y="5481872"/>
            <a:ext cx="1095375" cy="1095375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658" y="5645187"/>
            <a:ext cx="500158" cy="768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139" y="5655656"/>
            <a:ext cx="498096" cy="7478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403" y="5670531"/>
            <a:ext cx="681367" cy="60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948" y="5655654"/>
            <a:ext cx="704693" cy="7478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705" y="5659676"/>
            <a:ext cx="542215" cy="739767"/>
          </a:xfrm>
          <a:prstGeom prst="rect">
            <a:avLst/>
          </a:prstGeom>
        </p:spPr>
      </p:pic>
      <p:sp>
        <p:nvSpPr>
          <p:cNvPr id="3" name="Subtitle 3">
            <a:extLst>
              <a:ext uri="{FF2B5EF4-FFF2-40B4-BE49-F238E27FC236}">
                <a16:creationId xmlns:a16="http://schemas.microsoft.com/office/drawing/2014/main" id="{F6205ECF-72E6-D586-A8B4-2555CDF73D73}"/>
              </a:ext>
            </a:extLst>
          </p:cNvPr>
          <p:cNvSpPr txBox="1">
            <a:spLocks/>
          </p:cNvSpPr>
          <p:nvPr/>
        </p:nvSpPr>
        <p:spPr>
          <a:xfrm>
            <a:off x="1552575" y="4507151"/>
            <a:ext cx="9144000" cy="560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Futura PT Bold" panose="020B090202020402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Futura PT Book" panose="020B05020202040203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Futura PT Book" panose="020B05020202040203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Futura PT Book" panose="020B05020202040203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Futura PT Book" panose="020B05020202040203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Futura PT Book" panose="020B0502020204020303" pitchFamily="34" charset="0"/>
              </a:rPr>
              <a:t>Erik Johnson, erik.johnson@wlssd.com</a:t>
            </a:r>
          </a:p>
        </p:txBody>
      </p:sp>
    </p:spTree>
    <p:extLst>
      <p:ext uri="{BB962C8B-B14F-4D97-AF65-F5344CB8AC3E}">
        <p14:creationId xmlns:p14="http://schemas.microsoft.com/office/powerpoint/2010/main" val="2364699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67431-2B3C-EA5A-677C-9CFB1E3AC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441" y="245898"/>
            <a:ext cx="10515600" cy="1325563"/>
          </a:xfrm>
        </p:spPr>
        <p:txBody>
          <a:bodyPr/>
          <a:lstStyle/>
          <a:p>
            <a:r>
              <a:rPr lang="en-US" dirty="0"/>
              <a:t>Engineer a mini Wastewater treatment Plant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F22F2-55DD-7670-6EEC-749E4CDCD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832977-5D0A-41C0-AA14-5B6D57AC40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67" r="14424"/>
          <a:stretch/>
        </p:blipFill>
        <p:spPr>
          <a:xfrm rot="5400000">
            <a:off x="8155061" y="406947"/>
            <a:ext cx="2699562" cy="388549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Picture 4" descr="A picture containing text, table, person, indoor&#10;&#10;Description automatically generated">
            <a:extLst>
              <a:ext uri="{FF2B5EF4-FFF2-40B4-BE49-F238E27FC236}">
                <a16:creationId xmlns:a16="http://schemas.microsoft.com/office/drawing/2014/main" id="{DB27C66F-F23D-75CD-80AB-B6A4FE60B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041917" y="3193401"/>
            <a:ext cx="3744910" cy="280868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78C09514-11CA-22C2-5489-3A2A71BA38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282652" y="2324781"/>
            <a:ext cx="5072743" cy="380455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14714F-AE35-2A33-E46D-052282AD23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253" y="3293021"/>
            <a:ext cx="1919399" cy="329039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04920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31556-C2B6-97C7-BC72-0137EFCC5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41" y="365125"/>
            <a:ext cx="10780059" cy="132556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3200" dirty="0">
                <a:solidFill>
                  <a:schemeClr val="bg2"/>
                </a:solidFill>
              </a:rPr>
              <a:t>Design and build the project within the cost constraints</a:t>
            </a:r>
            <a:br>
              <a:rPr lang="en-US" sz="3200" dirty="0">
                <a:solidFill>
                  <a:schemeClr val="bg2"/>
                </a:solidFill>
              </a:rPr>
            </a:br>
            <a:br>
              <a:rPr lang="en-US" sz="3200" dirty="0">
                <a:solidFill>
                  <a:schemeClr val="bg2"/>
                </a:solidFill>
              </a:rPr>
            </a:br>
            <a:r>
              <a:rPr lang="en-US" sz="3200" dirty="0">
                <a:solidFill>
                  <a:schemeClr val="bg2"/>
                </a:solidFill>
              </a:rPr>
              <a:t>Materials available: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6EC93-0970-06C5-320A-18CE707D5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4469"/>
            <a:ext cx="10515600" cy="3454090"/>
          </a:xfrm>
        </p:spPr>
        <p:txBody>
          <a:bodyPr>
            <a:normAutofit fontScale="92500" lnSpcReduction="20000"/>
          </a:bodyPr>
          <a:lstStyle/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Fine-grain sand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Large gravel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Small pebbles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Activated charcoal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Coffee filters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Cotton mesh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chemeClr val="bg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Yeast</a:t>
            </a: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chemeClr val="bg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Additional 2-liter bottle</a:t>
            </a:r>
            <a:endParaRPr lang="en-US" sz="28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9F59F5-D728-930C-EC82-E74920EBBFF2}"/>
              </a:ext>
            </a:extLst>
          </p:cNvPr>
          <p:cNvSpPr/>
          <p:nvPr/>
        </p:nvSpPr>
        <p:spPr>
          <a:xfrm>
            <a:off x="0" y="5720000"/>
            <a:ext cx="12192000" cy="600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utura PT Bold" panose="020B0902020204020203" pitchFamily="34" charset="0"/>
              </a:rPr>
              <a:t>Wastewater</a:t>
            </a:r>
          </a:p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3FD0B9E-1032-5A52-9F32-DCF7E71CEFB1}"/>
              </a:ext>
            </a:extLst>
          </p:cNvPr>
          <p:cNvSpPr/>
          <p:nvPr/>
        </p:nvSpPr>
        <p:spPr>
          <a:xfrm>
            <a:off x="5353050" y="5481875"/>
            <a:ext cx="1095375" cy="109537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BD7CE4-3407-B52A-6851-081C5B09095B}"/>
              </a:ext>
            </a:extLst>
          </p:cNvPr>
          <p:cNvSpPr/>
          <p:nvPr/>
        </p:nvSpPr>
        <p:spPr>
          <a:xfrm>
            <a:off x="6667500" y="5481874"/>
            <a:ext cx="1095375" cy="1095375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AB37DE4-303E-6E8A-09B8-B6002A3C95D0}"/>
              </a:ext>
            </a:extLst>
          </p:cNvPr>
          <p:cNvSpPr/>
          <p:nvPr/>
        </p:nvSpPr>
        <p:spPr>
          <a:xfrm>
            <a:off x="7953375" y="5481873"/>
            <a:ext cx="1095375" cy="1095375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193DB04-27C1-6381-4A41-621FC24E21DB}"/>
              </a:ext>
            </a:extLst>
          </p:cNvPr>
          <p:cNvSpPr/>
          <p:nvPr/>
        </p:nvSpPr>
        <p:spPr>
          <a:xfrm>
            <a:off x="9239250" y="5481872"/>
            <a:ext cx="1095375" cy="1095375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90E9219-39A3-BD25-79C2-60E8B9623C96}"/>
              </a:ext>
            </a:extLst>
          </p:cNvPr>
          <p:cNvSpPr/>
          <p:nvPr/>
        </p:nvSpPr>
        <p:spPr>
          <a:xfrm>
            <a:off x="10525125" y="5481872"/>
            <a:ext cx="1095375" cy="1095375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CE9948-1E7D-EEA6-AF5D-C3CE9A73E6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658" y="5645187"/>
            <a:ext cx="500158" cy="768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99C376-683E-713E-7645-EBA1FAD19F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139" y="5655656"/>
            <a:ext cx="498096" cy="7478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6691DA-B3FE-95F3-EF0B-2C05F77561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705" y="5659676"/>
            <a:ext cx="542215" cy="7397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EE2D5E9-6109-A44B-28AD-BD86D1107032}"/>
              </a:ext>
            </a:extLst>
          </p:cNvPr>
          <p:cNvSpPr txBox="1"/>
          <p:nvPr/>
        </p:nvSpPr>
        <p:spPr>
          <a:xfrm>
            <a:off x="813294" y="5759811"/>
            <a:ext cx="4926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Futura PT Bold" panose="020B0902020204020203" pitchFamily="34" charset="0"/>
              </a:rPr>
              <a:t>WASTEWATER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CA2AF8-8910-BD9A-6E23-95D9FD049A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403" y="5670531"/>
            <a:ext cx="681367" cy="6000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833241-10CC-58A7-3EF1-F15E211E03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948" y="5655654"/>
            <a:ext cx="704693" cy="7478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CD75B2-27B1-673E-7083-0AC8A46641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3692" y="1539441"/>
            <a:ext cx="1919399" cy="329039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4990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542DE-0261-5EF9-008F-18E69D8AC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Build-a-bug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B0591-6AE3-7440-249C-DAD358F47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11F4D9-FC63-64AD-D224-544EB9A9AD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64" b="13605"/>
          <a:stretch/>
        </p:blipFill>
        <p:spPr>
          <a:xfrm>
            <a:off x="8526194" y="169182"/>
            <a:ext cx="3331890" cy="513183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F264DC-31B4-5ED1-4890-4B17C964D3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476" b="26122"/>
          <a:stretch/>
        </p:blipFill>
        <p:spPr>
          <a:xfrm>
            <a:off x="4690020" y="1024828"/>
            <a:ext cx="3331890" cy="297646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1BDD7E-2483-BC2B-4DEE-CAD8891A1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127" y="4287060"/>
            <a:ext cx="4774163" cy="231947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06264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E37F9-64E4-88EE-71EF-29FC512E2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Microbe Bingo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2EC1BA-F42B-37B5-7E44-294CF13DE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180" y="126438"/>
            <a:ext cx="5253883" cy="50700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15BA80-9814-4F75-0854-E01E33F02F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080"/>
          <a:stretch/>
        </p:blipFill>
        <p:spPr>
          <a:xfrm>
            <a:off x="630623" y="1488487"/>
            <a:ext cx="3331890" cy="520658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C66CAC-75AF-AF34-FC34-1870643170A7}"/>
              </a:ext>
            </a:extLst>
          </p:cNvPr>
          <p:cNvSpPr txBox="1"/>
          <p:nvPr/>
        </p:nvSpPr>
        <p:spPr>
          <a:xfrm>
            <a:off x="5682343" y="5924939"/>
            <a:ext cx="4385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utura PT Bold" panose="020B0902020204020203"/>
              </a:rPr>
              <a:t>Standards?</a:t>
            </a:r>
          </a:p>
        </p:txBody>
      </p:sp>
    </p:spTree>
    <p:extLst>
      <p:ext uri="{BB962C8B-B14F-4D97-AF65-F5344CB8AC3E}">
        <p14:creationId xmlns:p14="http://schemas.microsoft.com/office/powerpoint/2010/main" val="240894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587FF-39AE-D615-9220-57E549331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09404"/>
            <a:ext cx="10515600" cy="1325563"/>
          </a:xfrm>
        </p:spPr>
        <p:txBody>
          <a:bodyPr/>
          <a:lstStyle/>
          <a:p>
            <a:r>
              <a:rPr lang="en-US" dirty="0"/>
              <a:t>Phosphorus Data Nugget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B4771-1335-C8F7-AB00-48B922B8FF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D97DC4-9834-6300-975D-480BF9924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434967"/>
            <a:ext cx="5535870" cy="49986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07777C-BC0D-2245-2D2A-590A12C7C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128" y="1430328"/>
            <a:ext cx="5068705" cy="499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709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587FF-39AE-D615-9220-57E549331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09404"/>
            <a:ext cx="10515600" cy="1325563"/>
          </a:xfrm>
        </p:spPr>
        <p:txBody>
          <a:bodyPr/>
          <a:lstStyle/>
          <a:p>
            <a:r>
              <a:rPr lang="en-US" dirty="0"/>
              <a:t>Phosphorus Data Nugget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B4771-1335-C8F7-AB00-48B922B8FF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C8398C-0FE7-22ED-B104-3D543A6D38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2" r="3583"/>
          <a:stretch/>
        </p:blipFill>
        <p:spPr>
          <a:xfrm>
            <a:off x="381000" y="1655332"/>
            <a:ext cx="6066692" cy="48766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1BEEA4-B864-EDD7-DBAD-E01CC33FC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108" y="1470569"/>
            <a:ext cx="5103628" cy="506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579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B5D25-1D0D-803F-20BF-D4171DD54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Mercury Case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B1E51-6CCB-9AD3-8156-65BB3F189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8461CB-69ED-64D0-01C5-FBE748AD9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903" y="1593229"/>
            <a:ext cx="7380146" cy="500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2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B5D25-1D0D-803F-20BF-D4171DD54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Mercury Case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B1E51-6CCB-9AD3-8156-65BB3F189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E2742C-C1D9-E475-12E0-CFEC07CE8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606" y="1619236"/>
            <a:ext cx="4872200" cy="508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5841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B5D25-1D0D-803F-20BF-D4171DD54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Mercury Case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B1E51-6CCB-9AD3-8156-65BB3F189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C3F94C-0084-3B7E-602D-8B683AD83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228" y="1538288"/>
            <a:ext cx="5499601" cy="510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542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31556-C2B6-97C7-BC72-0137EFCC5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61" y="280750"/>
            <a:ext cx="10780059" cy="937654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2"/>
                </a:solidFill>
              </a:rPr>
              <a:t>Career Pathways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9F59F5-D728-930C-EC82-E74920EBBFF2}"/>
              </a:ext>
            </a:extLst>
          </p:cNvPr>
          <p:cNvSpPr/>
          <p:nvPr/>
        </p:nvSpPr>
        <p:spPr>
          <a:xfrm>
            <a:off x="0" y="5720000"/>
            <a:ext cx="12192000" cy="600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utura PT Bold" panose="020B0902020204020203" pitchFamily="34" charset="0"/>
              </a:rPr>
              <a:t>Wastewater</a:t>
            </a:r>
          </a:p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3FD0B9E-1032-5A52-9F32-DCF7E71CEFB1}"/>
              </a:ext>
            </a:extLst>
          </p:cNvPr>
          <p:cNvSpPr/>
          <p:nvPr/>
        </p:nvSpPr>
        <p:spPr>
          <a:xfrm>
            <a:off x="5353050" y="5481875"/>
            <a:ext cx="1095375" cy="109537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BD7CE4-3407-B52A-6851-081C5B09095B}"/>
              </a:ext>
            </a:extLst>
          </p:cNvPr>
          <p:cNvSpPr/>
          <p:nvPr/>
        </p:nvSpPr>
        <p:spPr>
          <a:xfrm>
            <a:off x="6667500" y="5481874"/>
            <a:ext cx="1095375" cy="1095375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AB37DE4-303E-6E8A-09B8-B6002A3C95D0}"/>
              </a:ext>
            </a:extLst>
          </p:cNvPr>
          <p:cNvSpPr/>
          <p:nvPr/>
        </p:nvSpPr>
        <p:spPr>
          <a:xfrm>
            <a:off x="7953375" y="5481873"/>
            <a:ext cx="1095375" cy="1095375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193DB04-27C1-6381-4A41-621FC24E21DB}"/>
              </a:ext>
            </a:extLst>
          </p:cNvPr>
          <p:cNvSpPr/>
          <p:nvPr/>
        </p:nvSpPr>
        <p:spPr>
          <a:xfrm>
            <a:off x="9239250" y="5481872"/>
            <a:ext cx="1095375" cy="1095375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90E9219-39A3-BD25-79C2-60E8B9623C96}"/>
              </a:ext>
            </a:extLst>
          </p:cNvPr>
          <p:cNvSpPr/>
          <p:nvPr/>
        </p:nvSpPr>
        <p:spPr>
          <a:xfrm>
            <a:off x="10525125" y="5481872"/>
            <a:ext cx="1095375" cy="1095375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CE9948-1E7D-EEA6-AF5D-C3CE9A73E6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658" y="5645187"/>
            <a:ext cx="500158" cy="768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99C376-683E-713E-7645-EBA1FAD19F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139" y="5655656"/>
            <a:ext cx="498096" cy="7478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6691DA-B3FE-95F3-EF0B-2C05F77561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705" y="5659676"/>
            <a:ext cx="542215" cy="7397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EE2D5E9-6109-A44B-28AD-BD86D1107032}"/>
              </a:ext>
            </a:extLst>
          </p:cNvPr>
          <p:cNvSpPr txBox="1"/>
          <p:nvPr/>
        </p:nvSpPr>
        <p:spPr>
          <a:xfrm>
            <a:off x="813294" y="5759811"/>
            <a:ext cx="4926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Futura PT Bold" panose="020B0902020204020203" pitchFamily="34" charset="0"/>
              </a:rPr>
              <a:t>WASTEWATER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CA2AF8-8910-BD9A-6E23-95D9FD049A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403" y="5670531"/>
            <a:ext cx="681367" cy="6000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833241-10CC-58A7-3EF1-F15E211E03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948" y="5655654"/>
            <a:ext cx="704693" cy="747811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7E750CD-9D9C-5DA9-84ED-DFD8710E72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102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" t="9429" b="986"/>
          <a:stretch/>
        </p:blipFill>
        <p:spPr>
          <a:xfrm>
            <a:off x="1" y="0"/>
            <a:ext cx="11213432" cy="5727702"/>
          </a:xfrm>
          <a:prstGeom prst="rect">
            <a:avLst/>
          </a:prstGeom>
          <a:gradFill flip="none" rotWithShape="1">
            <a:gsLst>
              <a:gs pos="55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</p:spPr>
      </p:pic>
      <p:sp>
        <p:nvSpPr>
          <p:cNvPr id="10" name="Rectangle 9"/>
          <p:cNvSpPr/>
          <p:nvPr/>
        </p:nvSpPr>
        <p:spPr>
          <a:xfrm>
            <a:off x="0" y="5720000"/>
            <a:ext cx="12192000" cy="600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132320" y="0"/>
            <a:ext cx="4081114" cy="57200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353050" y="5481875"/>
            <a:ext cx="1095375" cy="109537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667500" y="5481874"/>
            <a:ext cx="1095375" cy="109537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953375" y="5481872"/>
            <a:ext cx="1095375" cy="10953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243959" y="5481873"/>
            <a:ext cx="1095375" cy="10953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525125" y="5481872"/>
            <a:ext cx="1095375" cy="10953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716" y="2217695"/>
            <a:ext cx="2430257" cy="2960154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8082116" y="556362"/>
            <a:ext cx="3538382" cy="1595438"/>
          </a:xfrm>
        </p:spPr>
        <p:txBody>
          <a:bodyPr>
            <a:noAutofit/>
          </a:bodyPr>
          <a:lstStyle/>
          <a:p>
            <a:pPr algn="r"/>
            <a:r>
              <a:rPr lang="en-US" sz="4400" dirty="0"/>
              <a:t>Welcome to</a:t>
            </a:r>
            <a:br>
              <a:rPr lang="en-US" sz="4400" dirty="0"/>
            </a:br>
            <a:r>
              <a:rPr lang="en-US" sz="7200" dirty="0"/>
              <a:t>WLSSD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658" y="5645187"/>
            <a:ext cx="500158" cy="7687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139" y="5655656"/>
            <a:ext cx="498096" cy="74781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705" y="5659676"/>
            <a:ext cx="542215" cy="73976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403" y="5670531"/>
            <a:ext cx="681367" cy="6000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948" y="5655654"/>
            <a:ext cx="704693" cy="74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246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EB21B-F8E6-C703-B310-A95EAF55E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Afternoon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6416B-8B3E-A0DB-FC5D-4C3554EC5D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1:00-2:30 – Courtland Solid Waste Tour (Emma and Dori)</a:t>
            </a:r>
          </a:p>
          <a:p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2:30-3:30 – Paperwork, work on curriculum, collaborate</a:t>
            </a:r>
          </a:p>
          <a:p>
            <a:pPr lvl="1"/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Grant paperwork </a:t>
            </a:r>
          </a:p>
          <a:p>
            <a:pPr lvl="1"/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Feedback of day</a:t>
            </a:r>
          </a:p>
          <a:p>
            <a:pPr lvl="1"/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Share how you can envision incorporating WW into a lesson</a:t>
            </a:r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4773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31556-C2B6-97C7-BC72-0137EFCC5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61" y="280750"/>
            <a:ext cx="10780059" cy="937654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2"/>
                </a:solidFill>
              </a:rPr>
              <a:t>What would be most helpful for you?</a:t>
            </a:r>
            <a:r>
              <a:rPr lang="en-US" sz="2000" dirty="0">
                <a:solidFill>
                  <a:schemeClr val="bg2"/>
                </a:solidFill>
              </a:rPr>
              <a:t> 	(Additional comments)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6EC93-0970-06C5-320A-18CE707D5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294" y="1456530"/>
            <a:ext cx="10515600" cy="3847538"/>
          </a:xfrm>
        </p:spPr>
        <p:txBody>
          <a:bodyPr>
            <a:norm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800" dirty="0">
                <a:solidFill>
                  <a:schemeClr val="bg2"/>
                </a:solidFill>
                <a:effectLst/>
                <a:ea typeface="Times New Roman" panose="02020603050405020304" pitchFamily="18" charset="0"/>
              </a:rPr>
              <a:t>Activities?</a:t>
            </a: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dirty="0">
                <a:solidFill>
                  <a:schemeClr val="bg2"/>
                </a:solidFill>
                <a:ea typeface="Times New Roman" panose="02020603050405020304" pitchFamily="18" charset="0"/>
              </a:rPr>
              <a:t>Based on MN Standards? Or just engaging topics?</a:t>
            </a: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n-US" sz="2800" dirty="0">
                <a:solidFill>
                  <a:schemeClr val="bg2"/>
                </a:solidFill>
                <a:effectLst/>
                <a:ea typeface="Times New Roman" panose="02020603050405020304" pitchFamily="18" charset="0"/>
              </a:rPr>
              <a:t>Funding for busses?</a:t>
            </a: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endParaRPr lang="en-US" sz="28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9F59F5-D728-930C-EC82-E74920EBBFF2}"/>
              </a:ext>
            </a:extLst>
          </p:cNvPr>
          <p:cNvSpPr/>
          <p:nvPr/>
        </p:nvSpPr>
        <p:spPr>
          <a:xfrm>
            <a:off x="0" y="5720000"/>
            <a:ext cx="12192000" cy="600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utura PT Bold" panose="020B0902020204020203" pitchFamily="34" charset="0"/>
              </a:rPr>
              <a:t>Wastewater</a:t>
            </a:r>
          </a:p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3FD0B9E-1032-5A52-9F32-DCF7E71CEFB1}"/>
              </a:ext>
            </a:extLst>
          </p:cNvPr>
          <p:cNvSpPr/>
          <p:nvPr/>
        </p:nvSpPr>
        <p:spPr>
          <a:xfrm>
            <a:off x="5353050" y="5481875"/>
            <a:ext cx="1095375" cy="109537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BD7CE4-3407-B52A-6851-081C5B09095B}"/>
              </a:ext>
            </a:extLst>
          </p:cNvPr>
          <p:cNvSpPr/>
          <p:nvPr/>
        </p:nvSpPr>
        <p:spPr>
          <a:xfrm>
            <a:off x="6667500" y="5481874"/>
            <a:ext cx="1095375" cy="1095375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AB37DE4-303E-6E8A-09B8-B6002A3C95D0}"/>
              </a:ext>
            </a:extLst>
          </p:cNvPr>
          <p:cNvSpPr/>
          <p:nvPr/>
        </p:nvSpPr>
        <p:spPr>
          <a:xfrm>
            <a:off x="7953375" y="5481873"/>
            <a:ext cx="1095375" cy="1095375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193DB04-27C1-6381-4A41-621FC24E21DB}"/>
              </a:ext>
            </a:extLst>
          </p:cNvPr>
          <p:cNvSpPr/>
          <p:nvPr/>
        </p:nvSpPr>
        <p:spPr>
          <a:xfrm>
            <a:off x="9239250" y="5481872"/>
            <a:ext cx="1095375" cy="1095375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90E9219-39A3-BD25-79C2-60E8B9623C96}"/>
              </a:ext>
            </a:extLst>
          </p:cNvPr>
          <p:cNvSpPr/>
          <p:nvPr/>
        </p:nvSpPr>
        <p:spPr>
          <a:xfrm>
            <a:off x="10525125" y="5481872"/>
            <a:ext cx="1095375" cy="1095375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CE9948-1E7D-EEA6-AF5D-C3CE9A73E6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658" y="5645187"/>
            <a:ext cx="500158" cy="768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99C376-683E-713E-7645-EBA1FAD19F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139" y="5655656"/>
            <a:ext cx="498096" cy="7478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6691DA-B3FE-95F3-EF0B-2C05F77561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705" y="5659676"/>
            <a:ext cx="542215" cy="7397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EE2D5E9-6109-A44B-28AD-BD86D1107032}"/>
              </a:ext>
            </a:extLst>
          </p:cNvPr>
          <p:cNvSpPr txBox="1"/>
          <p:nvPr/>
        </p:nvSpPr>
        <p:spPr>
          <a:xfrm>
            <a:off x="813294" y="5759811"/>
            <a:ext cx="4926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Futura PT Bold" panose="020B0902020204020203" pitchFamily="34" charset="0"/>
              </a:rPr>
              <a:t>WASTEWATER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CA2AF8-8910-BD9A-6E23-95D9FD049A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403" y="5670531"/>
            <a:ext cx="681367" cy="6000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833241-10CC-58A7-3EF1-F15E211E03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948" y="5655654"/>
            <a:ext cx="704693" cy="74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297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31556-C2B6-97C7-BC72-0137EFCC5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61" y="280750"/>
            <a:ext cx="10780059" cy="937654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2"/>
                </a:solidFill>
              </a:rPr>
              <a:t>Share with rest of us what you are leaning towards doing to incorporate Wastewater Treatment?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6EC93-0970-06C5-320A-18CE707D5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294" y="1456530"/>
            <a:ext cx="10515600" cy="3847538"/>
          </a:xfrm>
        </p:spPr>
        <p:txBody>
          <a:bodyPr>
            <a:norm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endParaRPr lang="en-US" sz="2800" dirty="0">
              <a:solidFill>
                <a:schemeClr val="bg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9F59F5-D728-930C-EC82-E74920EBBFF2}"/>
              </a:ext>
            </a:extLst>
          </p:cNvPr>
          <p:cNvSpPr/>
          <p:nvPr/>
        </p:nvSpPr>
        <p:spPr>
          <a:xfrm>
            <a:off x="0" y="5720000"/>
            <a:ext cx="12192000" cy="600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utura PT Bold" panose="020B0902020204020203" pitchFamily="34" charset="0"/>
              </a:rPr>
              <a:t>Wastewater</a:t>
            </a:r>
          </a:p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3FD0B9E-1032-5A52-9F32-DCF7E71CEFB1}"/>
              </a:ext>
            </a:extLst>
          </p:cNvPr>
          <p:cNvSpPr/>
          <p:nvPr/>
        </p:nvSpPr>
        <p:spPr>
          <a:xfrm>
            <a:off x="5353050" y="5481875"/>
            <a:ext cx="1095375" cy="109537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BD7CE4-3407-B52A-6851-081C5B09095B}"/>
              </a:ext>
            </a:extLst>
          </p:cNvPr>
          <p:cNvSpPr/>
          <p:nvPr/>
        </p:nvSpPr>
        <p:spPr>
          <a:xfrm>
            <a:off x="6667500" y="5481874"/>
            <a:ext cx="1095375" cy="1095375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AB37DE4-303E-6E8A-09B8-B6002A3C95D0}"/>
              </a:ext>
            </a:extLst>
          </p:cNvPr>
          <p:cNvSpPr/>
          <p:nvPr/>
        </p:nvSpPr>
        <p:spPr>
          <a:xfrm>
            <a:off x="7953375" y="5481873"/>
            <a:ext cx="1095375" cy="1095375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193DB04-27C1-6381-4A41-621FC24E21DB}"/>
              </a:ext>
            </a:extLst>
          </p:cNvPr>
          <p:cNvSpPr/>
          <p:nvPr/>
        </p:nvSpPr>
        <p:spPr>
          <a:xfrm>
            <a:off x="9239250" y="5481872"/>
            <a:ext cx="1095375" cy="1095375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90E9219-39A3-BD25-79C2-60E8B9623C96}"/>
              </a:ext>
            </a:extLst>
          </p:cNvPr>
          <p:cNvSpPr/>
          <p:nvPr/>
        </p:nvSpPr>
        <p:spPr>
          <a:xfrm>
            <a:off x="10525125" y="5481872"/>
            <a:ext cx="1095375" cy="1095375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CE9948-1E7D-EEA6-AF5D-C3CE9A73E6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658" y="5645187"/>
            <a:ext cx="500158" cy="768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99C376-683E-713E-7645-EBA1FAD19F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139" y="5655656"/>
            <a:ext cx="498096" cy="7478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6691DA-B3FE-95F3-EF0B-2C05F77561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705" y="5659676"/>
            <a:ext cx="542215" cy="7397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EE2D5E9-6109-A44B-28AD-BD86D1107032}"/>
              </a:ext>
            </a:extLst>
          </p:cNvPr>
          <p:cNvSpPr txBox="1"/>
          <p:nvPr/>
        </p:nvSpPr>
        <p:spPr>
          <a:xfrm>
            <a:off x="813294" y="5759811"/>
            <a:ext cx="4926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Futura PT Bold" panose="020B0902020204020203" pitchFamily="34" charset="0"/>
              </a:rPr>
              <a:t>WASTEWATER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CA2AF8-8910-BD9A-6E23-95D9FD049A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403" y="5670531"/>
            <a:ext cx="681367" cy="6000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833241-10CC-58A7-3EF1-F15E211E03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948" y="5655654"/>
            <a:ext cx="704693" cy="74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36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4752E-81AC-57C6-C0BA-02E6135BF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CE6A6-81B9-44B9-6E47-596BD0BD5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9597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16703" y="5072932"/>
            <a:ext cx="3713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Lyle Brand of the United Northern Sportsmen examining sludge in the St. Louis River. </a:t>
            </a:r>
          </a:p>
          <a:p>
            <a:endParaRPr lang="en-US" dirty="0"/>
          </a:p>
        </p:txBody>
      </p:sp>
      <p:pic>
        <p:nvPicPr>
          <p:cNvPr id="6" name="Google Shape;160;p28"/>
          <p:cNvPicPr preferRelativeResize="0"/>
          <p:nvPr/>
        </p:nvPicPr>
        <p:blipFill rotWithShape="1">
          <a:blip r:embed="rId2">
            <a:alphaModFix/>
          </a:blip>
          <a:srcRect t="275" r="1775"/>
          <a:stretch/>
        </p:blipFill>
        <p:spPr>
          <a:xfrm>
            <a:off x="77928" y="810715"/>
            <a:ext cx="5670866" cy="546254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190" y="429370"/>
            <a:ext cx="5704671" cy="427161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646503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8A563-631C-198A-D17F-6DD89C024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930" y="115748"/>
            <a:ext cx="10515600" cy="1325563"/>
          </a:xfrm>
        </p:spPr>
        <p:txBody>
          <a:bodyPr/>
          <a:lstStyle/>
          <a:p>
            <a:r>
              <a:rPr lang="en-US" dirty="0"/>
              <a:t>Wastewater Influent</a:t>
            </a:r>
          </a:p>
        </p:txBody>
      </p:sp>
      <p:pic>
        <p:nvPicPr>
          <p:cNvPr id="5" name="Content Placeholder 4" descr="A tall glass bottle with a clear liquid inside&#10;&#10;Description automatically generated">
            <a:extLst>
              <a:ext uri="{FF2B5EF4-FFF2-40B4-BE49-F238E27FC236}">
                <a16:creationId xmlns:a16="http://schemas.microsoft.com/office/drawing/2014/main" id="{B33E364A-A88D-9284-B9A9-30435EB74F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213" y="1441311"/>
            <a:ext cx="3950883" cy="5267845"/>
          </a:xfrm>
        </p:spPr>
      </p:pic>
    </p:spTree>
    <p:extLst>
      <p:ext uri="{BB962C8B-B14F-4D97-AF65-F5344CB8AC3E}">
        <p14:creationId xmlns:p14="http://schemas.microsoft.com/office/powerpoint/2010/main" val="36197228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E23FF-C95B-9774-C497-094424A05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02382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Sample from ‘reactor deck’ filled with bacteria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69B70E7-736D-3362-C441-646B21C025B4}"/>
              </a:ext>
            </a:extLst>
          </p:cNvPr>
          <p:cNvSpPr txBox="1">
            <a:spLocks/>
          </p:cNvSpPr>
          <p:nvPr/>
        </p:nvSpPr>
        <p:spPr>
          <a:xfrm>
            <a:off x="6405132" y="365124"/>
            <a:ext cx="5202382" cy="1613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Futura PT Bold" panose="020B0902020204020203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Sample from ‘reactor deck’ filled with bacteria, allowed to settle</a:t>
            </a:r>
          </a:p>
          <a:p>
            <a:r>
              <a:rPr lang="en-US" dirty="0"/>
              <a:t>Mimics the clarifier</a:t>
            </a:r>
          </a:p>
        </p:txBody>
      </p:sp>
      <p:pic>
        <p:nvPicPr>
          <p:cNvPr id="12" name="Content Placeholder 11" descr="A bottle with a white cap&#10;&#10;Description automatically generated">
            <a:extLst>
              <a:ext uri="{FF2B5EF4-FFF2-40B4-BE49-F238E27FC236}">
                <a16:creationId xmlns:a16="http://schemas.microsoft.com/office/drawing/2014/main" id="{63B31B9E-6375-D728-1BC4-41A8A43416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13" y="1931642"/>
            <a:ext cx="3263503" cy="4351338"/>
          </a:xfrm>
        </p:spPr>
      </p:pic>
      <p:pic>
        <p:nvPicPr>
          <p:cNvPr id="14" name="Picture 13" descr="A bottle of liquid on a carpet&#10;&#10;Description automatically generated">
            <a:extLst>
              <a:ext uri="{FF2B5EF4-FFF2-40B4-BE49-F238E27FC236}">
                <a16:creationId xmlns:a16="http://schemas.microsoft.com/office/drawing/2014/main" id="{C46B47D8-B5D5-C000-C105-6A17A53B5A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485" y="2000283"/>
            <a:ext cx="3369445" cy="449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8918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F99A2-EFCC-C213-27E9-0ED107B58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76C8D-4A75-B1BD-A46E-B806E14023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DF67BA9-F8A7-943C-0A5F-971A273579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7629900"/>
              </p:ext>
            </p:extLst>
          </p:nvPr>
        </p:nvGraphicFramePr>
        <p:xfrm>
          <a:off x="205409" y="-1"/>
          <a:ext cx="5526936" cy="6632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0287000" imgH="12344400" progId="Acrobat.Document.DC">
                  <p:embed/>
                </p:oleObj>
              </mc:Choice>
              <mc:Fallback>
                <p:oleObj name="Acrobat Document" r:id="rId2" imgW="10287000" imgH="123444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5409" y="-1"/>
                        <a:ext cx="5526936" cy="6632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25585A7-7EF6-1821-A583-8DA17DB0EF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9736935"/>
              </p:ext>
            </p:extLst>
          </p:nvPr>
        </p:nvGraphicFramePr>
        <p:xfrm>
          <a:off x="5981975" y="-72888"/>
          <a:ext cx="5660060" cy="6792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10287000" imgH="12344400" progId="Acrobat.Document.DC">
                  <p:embed/>
                </p:oleObj>
              </mc:Choice>
              <mc:Fallback>
                <p:oleObj name="Acrobat Document" r:id="rId4" imgW="10287000" imgH="123444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81975" y="-72888"/>
                        <a:ext cx="5660060" cy="67924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4885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6D580-B06D-D5FB-B449-38E443EE8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198" y="139567"/>
            <a:ext cx="10515600" cy="1069039"/>
          </a:xfrm>
        </p:spPr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WLSSD Teacher Workshop Schedule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1B6D5-0183-6301-620F-1CBAE0545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198" y="1208606"/>
            <a:ext cx="10515600" cy="4892809"/>
          </a:xfrm>
        </p:spPr>
        <p:txBody>
          <a:bodyPr>
            <a:norm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8:30 – Arrive – Welcome, intros, overview of day, goal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8:45-10:15 – Wastewater Treatment Plant Tour (Ryan and Emma)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10:15-10:30 – Break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10:30-11:45 – </a:t>
            </a:r>
            <a:r>
              <a:rPr lang="en-US" sz="24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WWTP lessons/activities (Show/share)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latin typeface="Calibri" panose="020F0502020204030204" pitchFamily="34" charset="0"/>
                <a:ea typeface="Aptos" panose="020B0004020202020204" pitchFamily="34" charset="0"/>
              </a:rPr>
              <a:t>11:45-12:05 - </a:t>
            </a:r>
            <a:r>
              <a:rPr lang="en-US" sz="24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Career pathways for students (Joel Jasmer, MRWA)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12:10-1:00 – Lunch (w/ other employees joining to speak informally)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1:00-2:30 – Courtland Solid Waste Tour (Emma and Dori)</a:t>
            </a:r>
          </a:p>
          <a:p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2:30-3:30 – Paperwork, work on curriculum, collaborate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21827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A5F38-F9AD-DDEB-6CD8-6928430E3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of 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BE6E1-88D9-AF44-8BF0-79220BCE4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Futura PT Book" panose="020B0502020204020303" pitchFamily="34" charset="0"/>
              </a:rPr>
              <a:t>Become more familiar with wastewater treatment process and WLSSD</a:t>
            </a:r>
          </a:p>
          <a:p>
            <a:endParaRPr lang="en-US" dirty="0">
              <a:latin typeface="Futura PT Book" panose="020B0502020204020303" pitchFamily="34" charset="0"/>
            </a:endParaRPr>
          </a:p>
          <a:p>
            <a:r>
              <a:rPr lang="en-US" dirty="0">
                <a:latin typeface="Futura PT Book" panose="020B0502020204020303" pitchFamily="34" charset="0"/>
              </a:rPr>
              <a:t>Explore activities for the classroom</a:t>
            </a:r>
          </a:p>
          <a:p>
            <a:endParaRPr lang="en-US" dirty="0">
              <a:latin typeface="Futura PT Book" panose="020B0502020204020303" pitchFamily="34" charset="0"/>
            </a:endParaRPr>
          </a:p>
          <a:p>
            <a:r>
              <a:rPr lang="en-US" dirty="0">
                <a:latin typeface="Futura PT Book" panose="020B0502020204020303" pitchFamily="34" charset="0"/>
              </a:rPr>
              <a:t>Learn about careers you can highlight for students</a:t>
            </a:r>
          </a:p>
          <a:p>
            <a:endParaRPr lang="en-US" dirty="0">
              <a:latin typeface="Futura PT Book" panose="020B0502020204020303" pitchFamily="34" charset="0"/>
            </a:endParaRPr>
          </a:p>
          <a:p>
            <a:r>
              <a:rPr lang="en-US" dirty="0">
                <a:latin typeface="Futura PT Book" panose="020B0502020204020303" pitchFamily="34" charset="0"/>
              </a:rPr>
              <a:t>Brainstorm ways to incorporate wastewater treatment into your classroom</a:t>
            </a:r>
          </a:p>
        </p:txBody>
      </p:sp>
    </p:spTree>
    <p:extLst>
      <p:ext uri="{BB962C8B-B14F-4D97-AF65-F5344CB8AC3E}">
        <p14:creationId xmlns:p14="http://schemas.microsoft.com/office/powerpoint/2010/main" val="2305448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6D580-B06D-D5FB-B449-38E443EE8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198" y="139567"/>
            <a:ext cx="10515600" cy="1069039"/>
          </a:xfrm>
        </p:spPr>
        <p:txBody>
          <a:bodyPr/>
          <a:lstStyle/>
          <a:p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WLSSD Teacher Workshop Schedule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1B6D5-0183-6301-620F-1CBAE0545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198" y="1208606"/>
            <a:ext cx="10515600" cy="4892809"/>
          </a:xfrm>
        </p:spPr>
        <p:txBody>
          <a:bodyPr>
            <a:norm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8:30 – Arrive – Welcome, intros, overview of day, goal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8:45-10:15 – WWTP Tour (Ryan and Emma)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10:15-10:30 – Break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10:30-11:45 – </a:t>
            </a:r>
            <a:r>
              <a:rPr lang="en-US" sz="24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WWTP lessons/activities (Show/share)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latin typeface="Calibri" panose="020F0502020204030204" pitchFamily="34" charset="0"/>
                <a:ea typeface="Aptos" panose="020B0004020202020204" pitchFamily="34" charset="0"/>
              </a:rPr>
              <a:t>11:45-12:05 - </a:t>
            </a:r>
            <a:r>
              <a:rPr lang="en-US" sz="24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Career pathways for students (Joel Jasmer, MRWA)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12:10-1:00 – Lunch (w/ other employees joining to speak informally)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1:00-2:30 – Courtland Solid Waste Tour (Emma and Dori)</a:t>
            </a:r>
          </a:p>
          <a:p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2:30-3:30 – Paperwork, work on curriculum, collaborate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19780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3D0B4-F30B-18F5-0336-93F068BE8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WWTP/WRRF Tour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C4FEF-1950-3D2D-2D0E-96163B7CA4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Any big takeaways? Surprises?</a:t>
            </a:r>
          </a:p>
        </p:txBody>
      </p:sp>
    </p:spTree>
    <p:extLst>
      <p:ext uri="{BB962C8B-B14F-4D97-AF65-F5344CB8AC3E}">
        <p14:creationId xmlns:p14="http://schemas.microsoft.com/office/powerpoint/2010/main" val="1336601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31556-C2B6-97C7-BC72-0137EFCC5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61" y="280750"/>
            <a:ext cx="10780059" cy="937654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2"/>
                </a:solidFill>
              </a:rPr>
              <a:t>Teacher Workshop July 11th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6EC93-0970-06C5-320A-18CE707D5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294" y="1456530"/>
            <a:ext cx="10515600" cy="3847538"/>
          </a:xfrm>
        </p:spPr>
        <p:txBody>
          <a:bodyPr>
            <a:normAutofit/>
          </a:bodyPr>
          <a:lstStyle/>
          <a:p>
            <a:pPr marL="0" marR="0" lv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solidFill>
                  <a:schemeClr val="bg2"/>
                </a:solidFill>
                <a:latin typeface="Futura PT Book" panose="020B0502020204020303" pitchFamily="34" charset="0"/>
                <a:ea typeface="Times New Roman" panose="02020603050405020304" pitchFamily="18" charset="0"/>
              </a:rPr>
              <a:t>Activities: Highlight a few, then provide time to explore</a:t>
            </a:r>
          </a:p>
          <a:p>
            <a:pPr marL="0" marR="0" lv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solidFill>
                  <a:schemeClr val="bg2"/>
                </a:solidFill>
                <a:latin typeface="Futura PT Book" panose="020B0502020204020303" pitchFamily="34" charset="0"/>
                <a:ea typeface="Times New Roman" panose="02020603050405020304" pitchFamily="18" charset="0"/>
              </a:rPr>
              <a:t>Large Wastewater Model</a:t>
            </a:r>
          </a:p>
          <a:p>
            <a:pPr marL="0" marR="0" lv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solidFill>
                  <a:schemeClr val="bg2"/>
                </a:solidFill>
                <a:latin typeface="Futura PT Book" panose="020B0502020204020303" pitchFamily="34" charset="0"/>
                <a:ea typeface="Times New Roman" panose="02020603050405020304" pitchFamily="18" charset="0"/>
              </a:rPr>
              <a:t>Interactive Virtual Tour</a:t>
            </a:r>
          </a:p>
          <a:p>
            <a:pPr marL="0" marR="0" lv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solidFill>
                  <a:schemeClr val="bg2"/>
                </a:solidFill>
                <a:latin typeface="Futura PT Book" panose="020B0502020204020303" pitchFamily="34" charset="0"/>
                <a:ea typeface="Times New Roman" panose="02020603050405020304" pitchFamily="18" charset="0"/>
              </a:rPr>
              <a:t>Microscopes – Microbe Bingo</a:t>
            </a:r>
          </a:p>
          <a:p>
            <a:pPr marL="0" marR="0" lv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solidFill>
                  <a:schemeClr val="bg2"/>
                </a:solidFill>
                <a:latin typeface="Futura PT Book" panose="020B0502020204020303" pitchFamily="34" charset="0"/>
                <a:ea typeface="Times New Roman" panose="02020603050405020304" pitchFamily="18" charset="0"/>
              </a:rPr>
              <a:t>Engineer a mini-wastewater treatment plant</a:t>
            </a:r>
          </a:p>
          <a:p>
            <a:pPr marL="0" marR="0" lv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dirty="0">
                <a:solidFill>
                  <a:schemeClr val="bg2"/>
                </a:solidFill>
                <a:effectLst/>
                <a:latin typeface="Futura PT Book" panose="020B0502020204020303" pitchFamily="34" charset="0"/>
                <a:ea typeface="Times New Roman" panose="02020603050405020304" pitchFamily="18" charset="0"/>
              </a:rPr>
              <a:t>Build-a-bug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9F59F5-D728-930C-EC82-E74920EBBFF2}"/>
              </a:ext>
            </a:extLst>
          </p:cNvPr>
          <p:cNvSpPr/>
          <p:nvPr/>
        </p:nvSpPr>
        <p:spPr>
          <a:xfrm>
            <a:off x="0" y="5720000"/>
            <a:ext cx="12192000" cy="600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utura PT Bold" panose="020B0902020204020203" pitchFamily="34" charset="0"/>
              </a:rPr>
              <a:t>Wastewater</a:t>
            </a:r>
          </a:p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3FD0B9E-1032-5A52-9F32-DCF7E71CEFB1}"/>
              </a:ext>
            </a:extLst>
          </p:cNvPr>
          <p:cNvSpPr/>
          <p:nvPr/>
        </p:nvSpPr>
        <p:spPr>
          <a:xfrm>
            <a:off x="5353050" y="5481875"/>
            <a:ext cx="1095375" cy="109537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3BD7CE4-3407-B52A-6851-081C5B09095B}"/>
              </a:ext>
            </a:extLst>
          </p:cNvPr>
          <p:cNvSpPr/>
          <p:nvPr/>
        </p:nvSpPr>
        <p:spPr>
          <a:xfrm>
            <a:off x="6667500" y="5481874"/>
            <a:ext cx="1095375" cy="1095375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AB37DE4-303E-6E8A-09B8-B6002A3C95D0}"/>
              </a:ext>
            </a:extLst>
          </p:cNvPr>
          <p:cNvSpPr/>
          <p:nvPr/>
        </p:nvSpPr>
        <p:spPr>
          <a:xfrm>
            <a:off x="7953375" y="5481873"/>
            <a:ext cx="1095375" cy="1095375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193DB04-27C1-6381-4A41-621FC24E21DB}"/>
              </a:ext>
            </a:extLst>
          </p:cNvPr>
          <p:cNvSpPr/>
          <p:nvPr/>
        </p:nvSpPr>
        <p:spPr>
          <a:xfrm>
            <a:off x="9239250" y="5481872"/>
            <a:ext cx="1095375" cy="1095375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90E9219-39A3-BD25-79C2-60E8B9623C96}"/>
              </a:ext>
            </a:extLst>
          </p:cNvPr>
          <p:cNvSpPr/>
          <p:nvPr/>
        </p:nvSpPr>
        <p:spPr>
          <a:xfrm>
            <a:off x="10525125" y="5481872"/>
            <a:ext cx="1095375" cy="1095375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CE9948-1E7D-EEA6-AF5D-C3CE9A73E6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658" y="5645187"/>
            <a:ext cx="500158" cy="768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99C376-683E-713E-7645-EBA1FAD19F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139" y="5655656"/>
            <a:ext cx="498096" cy="7478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6691DA-B3FE-95F3-EF0B-2C05F77561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705" y="5659676"/>
            <a:ext cx="542215" cy="7397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EE2D5E9-6109-A44B-28AD-BD86D1107032}"/>
              </a:ext>
            </a:extLst>
          </p:cNvPr>
          <p:cNvSpPr txBox="1"/>
          <p:nvPr/>
        </p:nvSpPr>
        <p:spPr>
          <a:xfrm>
            <a:off x="813294" y="5759811"/>
            <a:ext cx="4926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Futura PT Bold" panose="020B0902020204020203" pitchFamily="34" charset="0"/>
              </a:rPr>
              <a:t>WASTEWATER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CA2AF8-8910-BD9A-6E23-95D9FD049A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403" y="5670531"/>
            <a:ext cx="681367" cy="6000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833241-10CC-58A7-3EF1-F15E211E03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948" y="5655654"/>
            <a:ext cx="704693" cy="74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473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85DF2-E134-AB9E-564B-BC9069EEA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Model </a:t>
            </a:r>
            <a:br>
              <a:rPr lang="en-US" dirty="0"/>
            </a:br>
            <a:r>
              <a:rPr lang="en-US" dirty="0"/>
              <a:t>(River Quest area 6</a:t>
            </a:r>
            <a:r>
              <a:rPr lang="en-US" baseline="30000" dirty="0"/>
              <a:t>th</a:t>
            </a:r>
            <a:r>
              <a:rPr lang="en-US" dirty="0"/>
              <a:t> graders)</a:t>
            </a:r>
          </a:p>
        </p:txBody>
      </p:sp>
      <p:pic>
        <p:nvPicPr>
          <p:cNvPr id="1026" name="Picture 2" descr="May be an image of 3 people">
            <a:extLst>
              <a:ext uri="{FF2B5EF4-FFF2-40B4-BE49-F238E27FC236}">
                <a16:creationId xmlns:a16="http://schemas.microsoft.com/office/drawing/2014/main" id="{54E741C3-20AF-727C-E675-2D526DCA2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188" y="1879049"/>
            <a:ext cx="4657529" cy="465752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793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85DF2-E134-AB9E-564B-BC9069EEA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384" y="92690"/>
            <a:ext cx="10515600" cy="1325563"/>
          </a:xfrm>
        </p:spPr>
        <p:txBody>
          <a:bodyPr/>
          <a:lstStyle/>
          <a:p>
            <a:r>
              <a:rPr lang="en-US" dirty="0"/>
              <a:t>Interactive Virtual Tour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F6EC1-5AB2-AA72-20C0-20FE3D5D8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69475"/>
            <a:ext cx="10834396" cy="895835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https://p.tourit.etx.asu.edu/v1fshqa2/zei0ovd8bo4wkj5/index.html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74F522-B361-64DA-BA3C-D2D659028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4865" y="1338008"/>
            <a:ext cx="7330751" cy="392407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879944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LSSD Scheme">
      <a:dk1>
        <a:srgbClr val="414042"/>
      </a:dk1>
      <a:lt1>
        <a:sysClr val="window" lastClr="FFFFFF"/>
      </a:lt1>
      <a:dk2>
        <a:srgbClr val="342A7B"/>
      </a:dk2>
      <a:lt2>
        <a:srgbClr val="E7E6E6"/>
      </a:lt2>
      <a:accent1>
        <a:srgbClr val="4EC8EB"/>
      </a:accent1>
      <a:accent2>
        <a:srgbClr val="7EBC5A"/>
      </a:accent2>
      <a:accent3>
        <a:srgbClr val="F79531"/>
      </a:accent3>
      <a:accent4>
        <a:srgbClr val="F26D64"/>
      </a:accent4>
      <a:accent5>
        <a:srgbClr val="4488C7"/>
      </a:accent5>
      <a:accent6>
        <a:srgbClr val="007EA2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10186</TotalTime>
  <Words>523</Words>
  <Application>Microsoft Office PowerPoint</Application>
  <PresentationFormat>Widescreen</PresentationFormat>
  <Paragraphs>93</Paragraphs>
  <Slides>27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Futura PT Bold</vt:lpstr>
      <vt:lpstr>Futura PT Book</vt:lpstr>
      <vt:lpstr>Symbol</vt:lpstr>
      <vt:lpstr>Times New Roman</vt:lpstr>
      <vt:lpstr>Office Theme</vt:lpstr>
      <vt:lpstr>Adobe Acrobat Document</vt:lpstr>
      <vt:lpstr>Teacher Workshop 2024</vt:lpstr>
      <vt:lpstr>Welcome to WLSSD</vt:lpstr>
      <vt:lpstr>WLSSD Teacher Workshop Schedule</vt:lpstr>
      <vt:lpstr>Goals of day</vt:lpstr>
      <vt:lpstr>WLSSD Teacher Workshop Schedule</vt:lpstr>
      <vt:lpstr>WWTP/WRRF Tour</vt:lpstr>
      <vt:lpstr>Teacher Workshop July 11th</vt:lpstr>
      <vt:lpstr>Large Model  (River Quest area 6th graders)</vt:lpstr>
      <vt:lpstr>Interactive Virtual Tour</vt:lpstr>
      <vt:lpstr>Engineer a mini Wastewater treatment Plant</vt:lpstr>
      <vt:lpstr>Design and build the project within the cost constraints  Materials available:</vt:lpstr>
      <vt:lpstr>Build-a-bug</vt:lpstr>
      <vt:lpstr>Microbe Bingo</vt:lpstr>
      <vt:lpstr>Phosphorus Data Nugget</vt:lpstr>
      <vt:lpstr>Phosphorus Data Nugget</vt:lpstr>
      <vt:lpstr>Mercury Case Study</vt:lpstr>
      <vt:lpstr>Mercury Case Study</vt:lpstr>
      <vt:lpstr>Mercury Case Study</vt:lpstr>
      <vt:lpstr>Career Pathways</vt:lpstr>
      <vt:lpstr>Afternoon</vt:lpstr>
      <vt:lpstr>What would be most helpful for you?  (Additional comments)</vt:lpstr>
      <vt:lpstr>Share with rest of us what you are leaning towards doing to incorporate Wastewater Treatment?</vt:lpstr>
      <vt:lpstr>PowerPoint Presentation</vt:lpstr>
      <vt:lpstr>PowerPoint Presentation</vt:lpstr>
      <vt:lpstr>Wastewater Influent</vt:lpstr>
      <vt:lpstr>Sample from ‘reactor deck’ filled with bacteria</vt:lpstr>
      <vt:lpstr>PowerPoint Presentation</vt:lpstr>
    </vt:vector>
  </TitlesOfParts>
  <Company>WLSSD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Pardini</dc:creator>
  <cp:lastModifiedBy>Erik Johnson</cp:lastModifiedBy>
  <cp:revision>36</cp:revision>
  <cp:lastPrinted>2023-04-19T21:52:54Z</cp:lastPrinted>
  <dcterms:created xsi:type="dcterms:W3CDTF">2023-04-07T17:30:54Z</dcterms:created>
  <dcterms:modified xsi:type="dcterms:W3CDTF">2024-07-12T19:27:36Z</dcterms:modified>
</cp:coreProperties>
</file>